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63" r:id="rId2"/>
    <p:sldId id="551" r:id="rId3"/>
    <p:sldId id="575" r:id="rId4"/>
    <p:sldId id="574" r:id="rId5"/>
    <p:sldId id="577" r:id="rId6"/>
    <p:sldId id="578" r:id="rId7"/>
    <p:sldId id="565" r:id="rId8"/>
    <p:sldId id="576" r:id="rId9"/>
    <p:sldId id="579" r:id="rId10"/>
    <p:sldId id="571" r:id="rId11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184"/>
    <a:srgbClr val="F8D9E6"/>
    <a:srgbClr val="4BACC6"/>
    <a:srgbClr val="FF34A5"/>
    <a:srgbClr val="FFDB00"/>
    <a:srgbClr val="D2218B"/>
    <a:srgbClr val="0A4AA5"/>
    <a:srgbClr val="292A4C"/>
    <a:srgbClr val="678CB7"/>
    <a:srgbClr val="F15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8" autoAdjust="0"/>
    <p:restoredTop sz="94658"/>
  </p:normalViewPr>
  <p:slideViewPr>
    <p:cSldViewPr>
      <p:cViewPr>
        <p:scale>
          <a:sx n="100" d="100"/>
          <a:sy n="100" d="100"/>
        </p:scale>
        <p:origin x="1572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1B9-9CC2-4F4F-8FB5-6365F6F85345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8B66C-C104-480E-A49A-E5B74C0A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8E09-256C-469D-A2F5-EC75576759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5462" y="2234438"/>
            <a:ext cx="1158798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5462" y="2655697"/>
            <a:ext cx="536447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20470" y="2655697"/>
            <a:ext cx="536448" cy="18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463928" y="2655697"/>
            <a:ext cx="670560" cy="18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041905" y="2655697"/>
            <a:ext cx="274319" cy="18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47645" y="2655697"/>
            <a:ext cx="402336" cy="18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560066" y="2655697"/>
            <a:ext cx="804671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270250" y="2655697"/>
            <a:ext cx="246887" cy="18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434841" y="2655697"/>
            <a:ext cx="268224" cy="182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75462" y="2838576"/>
            <a:ext cx="313944" cy="182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732434" y="2838576"/>
            <a:ext cx="804672" cy="182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75462" y="4367784"/>
            <a:ext cx="1206880" cy="265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75462" y="4744211"/>
            <a:ext cx="295275" cy="1828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11682" y="4744211"/>
            <a:ext cx="1141831" cy="1828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875408" y="4744211"/>
            <a:ext cx="125730" cy="182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75462" y="4927091"/>
            <a:ext cx="160020" cy="1828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682142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762914" y="4927091"/>
            <a:ext cx="672084" cy="1828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360297" y="4927091"/>
            <a:ext cx="943051" cy="1828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2230882" y="4927091"/>
            <a:ext cx="711200" cy="1828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2870961" y="4927091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2951733" y="4927091"/>
            <a:ext cx="1221232" cy="1828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75462" y="5109971"/>
            <a:ext cx="1387729" cy="1828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75462" y="3289122"/>
            <a:ext cx="1587246" cy="2654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75462" y="3704209"/>
            <a:ext cx="1572894" cy="1828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2076957" y="3704209"/>
            <a:ext cx="161544" cy="182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2157729" y="3704209"/>
            <a:ext cx="243839" cy="1828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2340610" y="3704209"/>
            <a:ext cx="1560702" cy="1828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75462" y="3887089"/>
            <a:ext cx="1665604" cy="1828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8540" y="793496"/>
            <a:ext cx="7906918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398" y="1749407"/>
            <a:ext cx="6553202" cy="935759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 algn="ctr">
              <a:spcBef>
                <a:spcPts val="97"/>
              </a:spcBef>
            </a:pP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네이버 </a:t>
            </a:r>
            <a:r>
              <a:rPr lang="ko-KR" altLang="en-US" sz="2800" b="1" dirty="0" err="1">
                <a:latin typeface="나눔바른고딕" panose="020B0603020101020101"/>
                <a:ea typeface="나눔바른고딕" panose="020B0603020101020101"/>
              </a:rPr>
              <a:t>검색량을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통해 확인하는 </a:t>
            </a:r>
            <a:r>
              <a:rPr lang="ko-KR" altLang="en-US" sz="3200" b="1" dirty="0">
                <a:solidFill>
                  <a:srgbClr val="DB4184"/>
                </a:solidFill>
                <a:latin typeface="나눔바른고딕" panose="020B0603020101020101"/>
                <a:ea typeface="나눔바른고딕" panose="020B0603020101020101"/>
              </a:rPr>
              <a:t>인스타그램</a:t>
            </a:r>
            <a:r>
              <a:rPr lang="ko-KR" altLang="en-US" sz="2800" b="1" dirty="0">
                <a:latin typeface="나눔바른고딕" panose="020B0603020101020101"/>
                <a:ea typeface="나눔바른고딕" panose="020B0603020101020101"/>
              </a:rPr>
              <a:t> 광고 효과</a:t>
            </a:r>
            <a:endParaRPr sz="3250" b="1" dirty="0">
              <a:latin typeface="나눔바른고딕" panose="020B0603020101020101"/>
              <a:ea typeface="나눔바른고딕" panose="020B0603020101020101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976" y="1371600"/>
            <a:ext cx="4426048" cy="31902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spc="-5" dirty="0">
                <a:latin typeface="나눔바른고딕" panose="020B0603020101020101"/>
                <a:ea typeface="나눔바른고딕" panose="020B0603020101020101"/>
                <a:cs typeface="Malgun Gothic"/>
              </a:rPr>
              <a:t>빅데이터 분석 미니프로젝트</a:t>
            </a:r>
            <a:endParaRPr lang="ko-KR" altLang="en-US" sz="20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B813EEF-2804-4F88-BEE5-55CABB9B39E2}"/>
              </a:ext>
            </a:extLst>
          </p:cNvPr>
          <p:cNvSpPr txBox="1">
            <a:spLocks/>
          </p:cNvSpPr>
          <p:nvPr/>
        </p:nvSpPr>
        <p:spPr>
          <a:xfrm>
            <a:off x="3200396" y="5815743"/>
            <a:ext cx="2743206" cy="320206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ea typeface="+mj-ea"/>
                <a:cs typeface="Noto Sans CJK JP Regular"/>
              </a:defRPr>
            </a:lvl1pPr>
          </a:lstStyle>
          <a:p>
            <a:pPr marL="11723" algn="ctr" latinLnBrk="0">
              <a:spcBef>
                <a:spcPts val="97"/>
              </a:spcBef>
            </a:pP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2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조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: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최서영</a:t>
            </a:r>
            <a:r>
              <a:rPr lang="en-US" altLang="ko-KR" sz="2000" b="1" kern="0" dirty="0">
                <a:latin typeface="나눔바른고딕" panose="020B0603020101020101"/>
                <a:ea typeface="나눔바른고딕" panose="020B0603020101020101"/>
              </a:rPr>
              <a:t>, </a:t>
            </a:r>
            <a:r>
              <a:rPr lang="ko-KR" altLang="en-US" sz="2000" b="1" kern="0" dirty="0">
                <a:latin typeface="나눔바른고딕" panose="020B0603020101020101"/>
                <a:ea typeface="나눔바른고딕" panose="020B0603020101020101"/>
              </a:rPr>
              <a:t>강용</a:t>
            </a:r>
          </a:p>
        </p:txBody>
      </p:sp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E1CBF1DB-A42A-4D4F-A522-F409D681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89" y="3241863"/>
            <a:ext cx="1304309" cy="1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네이버 N 로고 | B WITH">
            <a:extLst>
              <a:ext uri="{FF2B5EF4-FFF2-40B4-BE49-F238E27FC236}">
                <a16:creationId xmlns:a16="http://schemas.microsoft.com/office/drawing/2014/main" id="{B813ED5E-94A0-4FFF-9E20-4A48AC64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47" y="3241862"/>
            <a:ext cx="1301763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을 활용한 데이터 분석 입문 과정 - 인프런 | 강의">
            <a:extLst>
              <a:ext uri="{FF2B5EF4-FFF2-40B4-BE49-F238E27FC236}">
                <a16:creationId xmlns:a16="http://schemas.microsoft.com/office/drawing/2014/main" id="{67DB3C34-5B02-4295-A710-D868F8FE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82" y="3241862"/>
            <a:ext cx="2007435" cy="1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6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7244C4-E662-EF46-8D95-A74CA0730BB0}"/>
              </a:ext>
            </a:extLst>
          </p:cNvPr>
          <p:cNvSpPr/>
          <p:nvPr/>
        </p:nvSpPr>
        <p:spPr>
          <a:xfrm>
            <a:off x="4709092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22644F-A823-414F-94E9-DE8AF5FC7FE1}"/>
              </a:ext>
            </a:extLst>
          </p:cNvPr>
          <p:cNvSpPr/>
          <p:nvPr/>
        </p:nvSpPr>
        <p:spPr>
          <a:xfrm>
            <a:off x="4935370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object 8">
            <a:extLst>
              <a:ext uri="{FF2B5EF4-FFF2-40B4-BE49-F238E27FC236}">
                <a16:creationId xmlns:a16="http://schemas.microsoft.com/office/drawing/2014/main" id="{3B5E020F-4A61-9544-815F-C8E5DF632B7F}"/>
              </a:ext>
            </a:extLst>
          </p:cNvPr>
          <p:cNvSpPr txBox="1">
            <a:spLocks/>
          </p:cNvSpPr>
          <p:nvPr/>
        </p:nvSpPr>
        <p:spPr>
          <a:xfrm>
            <a:off x="4935371" y="2836593"/>
            <a:ext cx="3294230" cy="910111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817EB626-C5C0-4727-A303-E5C5F299F81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B199B7E-E775-4E69-8D8E-897F75BE4627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61975857-B1A7-43E4-A11F-62A75A2D9D2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7AB87880-1236-41C8-B667-73768C29D8E3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D89439FB-DAAB-401E-80C2-9CBC707948FF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628A97FD-B1C8-4FB2-82B2-64AF9EE3B166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3B8C818A-6C6A-436A-987F-0A9E741EAD5C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6753F982-D26D-4044-B3D2-7561382F1C6A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FC6BF37E-D649-4BF2-9357-4E64A4DB5F64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54" name="object 9">
            <a:extLst>
              <a:ext uri="{FF2B5EF4-FFF2-40B4-BE49-F238E27FC236}">
                <a16:creationId xmlns:a16="http://schemas.microsoft.com/office/drawing/2014/main" id="{22F1B2CB-6867-4D03-B930-CA03564F9C26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개발 및 분석 후기</a:t>
            </a:r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836E8802-596B-4315-82F3-03EDE5433C07}"/>
              </a:ext>
            </a:extLst>
          </p:cNvPr>
          <p:cNvSpPr txBox="1">
            <a:spLocks/>
          </p:cNvSpPr>
          <p:nvPr/>
        </p:nvSpPr>
        <p:spPr>
          <a:xfrm>
            <a:off x="4935370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강용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그림 56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73032F43-D7EF-4CBB-A5ED-C4A269FE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r="25359" b="81464"/>
          <a:stretch/>
        </p:blipFill>
        <p:spPr>
          <a:xfrm>
            <a:off x="7733139" y="1799234"/>
            <a:ext cx="609600" cy="75108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96E471-3BB1-4491-8EB2-7DC6255BB016}"/>
              </a:ext>
            </a:extLst>
          </p:cNvPr>
          <p:cNvSpPr/>
          <p:nvPr/>
        </p:nvSpPr>
        <p:spPr>
          <a:xfrm>
            <a:off x="732571" y="1828800"/>
            <a:ext cx="3746786" cy="4495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3660000" sx="99000" sy="99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C63330-C070-464D-9BE8-344BC6A1FA77}"/>
              </a:ext>
            </a:extLst>
          </p:cNvPr>
          <p:cNvSpPr/>
          <p:nvPr/>
        </p:nvSpPr>
        <p:spPr>
          <a:xfrm>
            <a:off x="958849" y="2545081"/>
            <a:ext cx="329423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62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object 8">
            <a:extLst>
              <a:ext uri="{FF2B5EF4-FFF2-40B4-BE49-F238E27FC236}">
                <a16:creationId xmlns:a16="http://schemas.microsoft.com/office/drawing/2014/main" id="{C90C8385-0810-4FB2-A3F0-0440B111D581}"/>
              </a:ext>
            </a:extLst>
          </p:cNvPr>
          <p:cNvSpPr txBox="1">
            <a:spLocks/>
          </p:cNvSpPr>
          <p:nvPr/>
        </p:nvSpPr>
        <p:spPr>
          <a:xfrm>
            <a:off x="958850" y="2836593"/>
            <a:ext cx="3294230" cy="910111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3173" indent="-171450" latinLnBrk="0">
              <a:spcBef>
                <a:spcPts val="97"/>
              </a:spcBef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ㄱㄴㄷ</a:t>
            </a:r>
            <a:endParaRPr lang="en-US" altLang="ko-KR" sz="1100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684D3702-0785-4AF1-B86B-596D85371527}"/>
              </a:ext>
            </a:extLst>
          </p:cNvPr>
          <p:cNvSpPr txBox="1">
            <a:spLocks/>
          </p:cNvSpPr>
          <p:nvPr/>
        </p:nvSpPr>
        <p:spPr>
          <a:xfrm>
            <a:off x="958849" y="2179750"/>
            <a:ext cx="2667000" cy="258650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1723" latinLnBrk="0">
              <a:spcBef>
                <a:spcPts val="97"/>
              </a:spcBef>
            </a:pPr>
            <a:r>
              <a:rPr lang="ko-KR" altLang="en-US" sz="1600" b="1" kern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최서영</a:t>
            </a:r>
            <a:endParaRPr lang="en-US" altLang="ko-KR" sz="1600" b="1" kern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묶음, 여러개, 선이(가) 표시된 사진&#10;&#10;자동 생성된 설명">
            <a:extLst>
              <a:ext uri="{FF2B5EF4-FFF2-40B4-BE49-F238E27FC236}">
                <a16:creationId xmlns:a16="http://schemas.microsoft.com/office/drawing/2014/main" id="{004BE72C-0FE4-4342-8205-B1DDB5B9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35461" r="25359" b="47614"/>
          <a:stretch/>
        </p:blipFill>
        <p:spPr>
          <a:xfrm>
            <a:off x="3756618" y="1882139"/>
            <a:ext cx="609600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5B30CB-B61C-420A-8608-C1A6BD49900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30" name="object 3">
              <a:extLst>
                <a:ext uri="{FF2B5EF4-FFF2-40B4-BE49-F238E27FC236}">
                  <a16:creationId xmlns:a16="http://schemas.microsoft.com/office/drawing/2014/main" id="{5F23A9CA-EDC9-4BA2-95AB-769FD0D330B1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6EA9F615-CB42-4345-BEA1-D76DD4C3DFAC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46916BF0-A787-4310-87BA-3B0D615597AE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547181FA-54F6-4810-8C5A-BEC954C3E4B5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0657D721-5FB2-4C06-86B2-330FE391FDD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1" name="object 3">
              <a:extLst>
                <a:ext uri="{FF2B5EF4-FFF2-40B4-BE49-F238E27FC236}">
                  <a16:creationId xmlns:a16="http://schemas.microsoft.com/office/drawing/2014/main" id="{95256C19-9CC7-444E-A454-D8F6EC9757D4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5F4101A1-6E7D-48C8-9BBF-11D8AD041128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CD0A7AC-B79B-4C32-A2D8-0AC73185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3420307" cy="342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인스타그램 참여율 비교 | 인스타그램 모바일 광고매출 추이">
            <a:extLst>
              <a:ext uri="{FF2B5EF4-FFF2-40B4-BE49-F238E27FC236}">
                <a16:creationId xmlns:a16="http://schemas.microsoft.com/office/drawing/2014/main" id="{30AC7649-E3D2-4F38-B7BA-02136CDC6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3"/>
          <a:stretch/>
        </p:blipFill>
        <p:spPr bwMode="auto">
          <a:xfrm>
            <a:off x="4466867" y="2438400"/>
            <a:ext cx="4372332" cy="342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2020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가장 오래 사용하는 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941133" y="3523311"/>
            <a:ext cx="430467" cy="226788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EECBB5-5CC2-47C6-B9E6-97FD0B6F49AD}"/>
              </a:ext>
            </a:extLst>
          </p:cNvPr>
          <p:cNvSpPr/>
          <p:nvPr/>
        </p:nvSpPr>
        <p:spPr>
          <a:xfrm>
            <a:off x="4709092" y="2566923"/>
            <a:ext cx="2758508" cy="38488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1533553"/>
            <a:ext cx="7330507" cy="411355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년 한국인이 가장 많이 사용하는 앱으로 선정되었으며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국내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위 포털 기업인 네이버의 광고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검색량과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 비교하여 인스타그램의 광고 효과에 대해서 알아보고자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/>
                <a:ea typeface="나눔바른고딕" panose="020B0603020101020101"/>
                <a:cs typeface="Malgun Gothic"/>
              </a:rPr>
              <a:t>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533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B1B-7CCE-423F-B2A8-E22CB1B00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10854"/>
              </p:ext>
            </p:extLst>
          </p:nvPr>
        </p:nvGraphicFramePr>
        <p:xfrm>
          <a:off x="762000" y="1565382"/>
          <a:ext cx="7543800" cy="17112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 정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(7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내 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a typeface="나눔바른고딕" panose="020B0603020101020101"/>
                        </a:rPr>
                        <a:t>2021.03.17 – 03.18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주제선정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2021.03.18 – 03.20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수집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2021.03.21 – 03.22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9611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2021.03.22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316055"/>
                  </a:ext>
                </a:extLst>
              </a:tr>
              <a:tr h="2852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2021.03.23 – 03.23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432077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5D0CF9-4DC3-4846-B9A9-C746A3B033DE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19" name="object 3">
              <a:extLst>
                <a:ext uri="{FF2B5EF4-FFF2-40B4-BE49-F238E27FC236}">
                  <a16:creationId xmlns:a16="http://schemas.microsoft.com/office/drawing/2014/main" id="{9B1D96BB-15DD-4A94-865D-635AE59229EB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12A78851-55B8-4DD5-B264-0C6338B904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FE8F3E73-B7DB-484F-B630-24BCBEA3C5B8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FF51F153-3F1E-4C36-A7C8-0DACE210D5DA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9501FD8B-2E6C-4A28-8D70-E35E3252DD05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0BBAE69E-D87A-4B65-813B-31C80CD97377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135CD54A-FBD9-48C7-A727-D292422BA703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ED1825C3-9456-4E68-A520-27B8D9739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11766"/>
              </p:ext>
            </p:extLst>
          </p:nvPr>
        </p:nvGraphicFramePr>
        <p:xfrm>
          <a:off x="762000" y="4572422"/>
          <a:ext cx="754380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9159725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1662981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764800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팀 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ea typeface="나눔바른고딕" panose="020B0603020101020101"/>
                        </a:rPr>
                        <a:t>역 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1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강용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제주도맛집</a:t>
                      </a:r>
                      <a:endParaRPr lang="ko-KR" altLang="en-US" sz="1200" dirty="0">
                        <a:ea typeface="나눔바른고딕" panose="020B060302010102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7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최서영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a typeface="나눔바른고딕" panose="020B0603020101020101"/>
                        </a:rPr>
                        <a:t>#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제주카페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a typeface="나눔바른고딕" panose="020B0603020101020101"/>
                        </a:rPr>
                        <a:t>데이터수집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</a:t>
                      </a:r>
                      <a:r>
                        <a:rPr lang="ko-KR" altLang="en-US" sz="1200" dirty="0" err="1">
                          <a:ea typeface="나눔바른고딕" panose="020B0603020101020101"/>
                        </a:rPr>
                        <a:t>전처리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분석</a:t>
                      </a:r>
                      <a:r>
                        <a:rPr lang="en-US" altLang="ko-KR" sz="1200" dirty="0">
                          <a:ea typeface="나눔바른고딕" panose="020B0603020101020101"/>
                        </a:rPr>
                        <a:t>, </a:t>
                      </a:r>
                      <a:r>
                        <a:rPr lang="ko-KR" altLang="en-US" sz="1200" dirty="0">
                          <a:ea typeface="나눔바른고딕" panose="020B0603020101020101"/>
                        </a:rPr>
                        <a:t>데이터 시각화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641589"/>
                  </a:ext>
                </a:extLst>
              </a:tr>
            </a:tbl>
          </a:graphicData>
        </a:graphic>
      </p:graphicFrame>
      <p:sp>
        <p:nvSpPr>
          <p:cNvPr id="28" name="object 9">
            <a:extLst>
              <a:ext uri="{FF2B5EF4-FFF2-40B4-BE49-F238E27FC236}">
                <a16:creationId xmlns:a16="http://schemas.microsoft.com/office/drawing/2014/main" id="{B6467ACB-A698-4CF5-813D-3770CECF4E98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프로젝트 일정</a:t>
            </a: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95CAD92-D063-4B7E-BFDD-6B29FCB4BDCB}"/>
              </a:ext>
            </a:extLst>
          </p:cNvPr>
          <p:cNvSpPr txBox="1"/>
          <p:nvPr/>
        </p:nvSpPr>
        <p:spPr>
          <a:xfrm>
            <a:off x="762000" y="39624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팀 역할</a:t>
            </a:r>
          </a:p>
        </p:txBody>
      </p:sp>
    </p:spTree>
    <p:extLst>
      <p:ext uri="{BB962C8B-B14F-4D97-AF65-F5344CB8AC3E}">
        <p14:creationId xmlns:p14="http://schemas.microsoft.com/office/powerpoint/2010/main" val="131165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3159601" cy="76273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크롤링을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이용한 </a:t>
            </a:r>
            <a:endParaRPr lang="en-US" altLang="ko-KR" sz="24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수집</a:t>
            </a: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3E96A6A-0632-4A1E-8D12-49A838409F13}"/>
              </a:ext>
            </a:extLst>
          </p:cNvPr>
          <p:cNvSpPr txBox="1"/>
          <p:nvPr/>
        </p:nvSpPr>
        <p:spPr>
          <a:xfrm>
            <a:off x="761999" y="2324647"/>
            <a:ext cx="3581401" cy="951953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#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2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개의 키워드를 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2700">
              <a:lnSpc>
                <a:spcPct val="150000"/>
              </a:lnSpc>
              <a:spcBef>
                <a:spcPts val="95"/>
              </a:spcBef>
            </a:pP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인스타그램에서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검색하여 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id, 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</a:t>
            </a:r>
            <a:r>
              <a:rPr lang="ko-KR" altLang="en-US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댓글</a:t>
            </a:r>
            <a:r>
              <a:rPr lang="en-US" altLang="ko-KR" sz="1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의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정보를 웹 크롤링하여 수집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474913DD-0B96-4C31-AEFE-425CE248693B}"/>
              </a:ext>
            </a:extLst>
          </p:cNvPr>
          <p:cNvSpPr txBox="1"/>
          <p:nvPr/>
        </p:nvSpPr>
        <p:spPr>
          <a:xfrm>
            <a:off x="4692472" y="4191000"/>
            <a:ext cx="3460928" cy="1978644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방법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웹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키워드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#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제주도맛집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#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제주카페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날짜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2021. 03. 14 ~ 03. 19</a:t>
            </a: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데이터수집 정보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id,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본문내용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(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해시태그 포함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),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좋아요수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조회수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댓글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대댓글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분석 개발 환경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Rstudio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  <a:p>
            <a:pPr marL="184150" indent="-17145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사용 라이브러리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: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Rselenium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httr</a:t>
            </a:r>
            <a:r>
              <a:rPr lang="en-US" altLang="ko-KR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en-US" altLang="ko-KR" sz="1200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rvest</a:t>
            </a:r>
            <a:endParaRPr lang="en-US" altLang="ko-KR" sz="1200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4A87C3-168F-4E55-9BB1-494280F84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8"/>
          <a:stretch/>
        </p:blipFill>
        <p:spPr bwMode="auto">
          <a:xfrm>
            <a:off x="760520" y="4003688"/>
            <a:ext cx="3692941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538039-AAE8-432E-87AF-F7F23F0336C0}"/>
              </a:ext>
            </a:extLst>
          </p:cNvPr>
          <p:cNvSpPr/>
          <p:nvPr/>
        </p:nvSpPr>
        <p:spPr>
          <a:xfrm>
            <a:off x="755454" y="4003687"/>
            <a:ext cx="3692941" cy="22327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D30C317-92BD-4C64-874B-0F2235AEA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/>
          <a:stretch/>
        </p:blipFill>
        <p:spPr bwMode="auto">
          <a:xfrm>
            <a:off x="4458527" y="1853139"/>
            <a:ext cx="3692941" cy="215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C11C67-30DE-421E-B43F-9C32BE13AE1F}"/>
              </a:ext>
            </a:extLst>
          </p:cNvPr>
          <p:cNvSpPr/>
          <p:nvPr/>
        </p:nvSpPr>
        <p:spPr>
          <a:xfrm>
            <a:off x="4458527" y="1853138"/>
            <a:ext cx="3692941" cy="215054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3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인스타그램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작업 순서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CB5D22-E013-4A41-A52D-5B850C8F539B}"/>
              </a:ext>
            </a:extLst>
          </p:cNvPr>
          <p:cNvSpPr/>
          <p:nvPr/>
        </p:nvSpPr>
        <p:spPr>
          <a:xfrm>
            <a:off x="804862" y="1870115"/>
            <a:ext cx="3424238" cy="1884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F7C3D-DF8C-43FC-A782-E928A8AB7026}"/>
              </a:ext>
            </a:extLst>
          </p:cNvPr>
          <p:cNvSpPr/>
          <p:nvPr/>
        </p:nvSpPr>
        <p:spPr>
          <a:xfrm>
            <a:off x="4869524" y="1870115"/>
            <a:ext cx="3424238" cy="18847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C717E-4160-46DE-A641-6DF82A86B475}"/>
              </a:ext>
            </a:extLst>
          </p:cNvPr>
          <p:cNvSpPr/>
          <p:nvPr/>
        </p:nvSpPr>
        <p:spPr>
          <a:xfrm>
            <a:off x="810041" y="4343400"/>
            <a:ext cx="3424238" cy="1884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3AE2F2-A343-41A0-91E9-5DCBBDB94C23}"/>
              </a:ext>
            </a:extLst>
          </p:cNvPr>
          <p:cNvSpPr/>
          <p:nvPr/>
        </p:nvSpPr>
        <p:spPr>
          <a:xfrm>
            <a:off x="4869524" y="4343400"/>
            <a:ext cx="3424238" cy="188476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3DCCC-D17D-4CAE-9C1B-38F6C0C1246E}"/>
              </a:ext>
            </a:extLst>
          </p:cNvPr>
          <p:cNvSpPr/>
          <p:nvPr/>
        </p:nvSpPr>
        <p:spPr>
          <a:xfrm>
            <a:off x="6909555" y="4381499"/>
            <a:ext cx="710445" cy="284761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FAA5B8-78D6-4ADB-98D8-29ED18CF31B7}"/>
              </a:ext>
            </a:extLst>
          </p:cNvPr>
          <p:cNvSpPr/>
          <p:nvPr/>
        </p:nvSpPr>
        <p:spPr>
          <a:xfrm>
            <a:off x="3968622" y="5065818"/>
            <a:ext cx="472506" cy="457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632EF40-624B-442D-82B3-614603981953}"/>
              </a:ext>
            </a:extLst>
          </p:cNvPr>
          <p:cNvSpPr/>
          <p:nvPr/>
        </p:nvSpPr>
        <p:spPr>
          <a:xfrm>
            <a:off x="4869524" y="2420001"/>
            <a:ext cx="1223135" cy="1219200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37663E-ACF7-4B66-8950-35C856904513}"/>
              </a:ext>
            </a:extLst>
          </p:cNvPr>
          <p:cNvSpPr/>
          <p:nvPr/>
        </p:nvSpPr>
        <p:spPr>
          <a:xfrm>
            <a:off x="1905414" y="2218286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F8CBD2-A565-44AB-B5B0-B4E62593AA24}"/>
              </a:ext>
            </a:extLst>
          </p:cNvPr>
          <p:cNvSpPr/>
          <p:nvPr/>
        </p:nvSpPr>
        <p:spPr>
          <a:xfrm>
            <a:off x="2209800" y="1803308"/>
            <a:ext cx="939480" cy="27791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F7FFC2F8-B69F-4BD5-B0E3-2FB3B27AFB3E}"/>
              </a:ext>
            </a:extLst>
          </p:cNvPr>
          <p:cNvSpPr txBox="1"/>
          <p:nvPr/>
        </p:nvSpPr>
        <p:spPr>
          <a:xfrm>
            <a:off x="804863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키워드 검색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5DFF4294-BEED-40D6-BFEF-8F9439EDD08D}"/>
              </a:ext>
            </a:extLst>
          </p:cNvPr>
          <p:cNvSpPr txBox="1"/>
          <p:nvPr/>
        </p:nvSpPr>
        <p:spPr>
          <a:xfrm>
            <a:off x="4869525" y="3784964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첫번째 컨텐츠 클릭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64BF3609-BC2C-4F02-972A-251F07A14A1A}"/>
              </a:ext>
            </a:extLst>
          </p:cNvPr>
          <p:cNvSpPr txBox="1"/>
          <p:nvPr/>
        </p:nvSpPr>
        <p:spPr>
          <a:xfrm>
            <a:off x="4869525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필요한 데이터 속성값 찾아서 </a:t>
            </a:r>
            <a:r>
              <a:rPr lang="ko-KR" altLang="en-US" sz="12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F5A400A8-916A-41D5-9F6E-51BD6D2224B0}"/>
              </a:ext>
            </a:extLst>
          </p:cNvPr>
          <p:cNvSpPr txBox="1"/>
          <p:nvPr/>
        </p:nvSpPr>
        <p:spPr>
          <a:xfrm>
            <a:off x="810042" y="6310613"/>
            <a:ext cx="3424237" cy="195912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ko-KR" altLang="en-US" sz="12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우측 이동 버튼을 클릭하여 반복적으로 수행</a:t>
            </a:r>
            <a:endParaRPr lang="en-US" altLang="ko-KR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476BAA7-E47C-47A1-85FD-1358C9A8CC7D}"/>
              </a:ext>
            </a:extLst>
          </p:cNvPr>
          <p:cNvSpPr/>
          <p:nvPr/>
        </p:nvSpPr>
        <p:spPr>
          <a:xfrm>
            <a:off x="4345012" y="2660097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B6DE55-A486-4700-91B8-A21A7AF14873}"/>
              </a:ext>
            </a:extLst>
          </p:cNvPr>
          <p:cNvSpPr/>
          <p:nvPr/>
        </p:nvSpPr>
        <p:spPr>
          <a:xfrm rot="10800000">
            <a:off x="4324913" y="5651155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71265-6977-4CC7-A570-1578117337D1}"/>
              </a:ext>
            </a:extLst>
          </p:cNvPr>
          <p:cNvSpPr/>
          <p:nvPr/>
        </p:nvSpPr>
        <p:spPr>
          <a:xfrm>
            <a:off x="6909555" y="4748708"/>
            <a:ext cx="1269907" cy="831952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D17AC0-5EFD-471E-BECE-1245CD9FCB73}"/>
              </a:ext>
            </a:extLst>
          </p:cNvPr>
          <p:cNvSpPr/>
          <p:nvPr/>
        </p:nvSpPr>
        <p:spPr>
          <a:xfrm>
            <a:off x="6909555" y="5608341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1DD2FD-8754-4F55-8DF4-510B16920372}"/>
              </a:ext>
            </a:extLst>
          </p:cNvPr>
          <p:cNvSpPr/>
          <p:nvPr/>
        </p:nvSpPr>
        <p:spPr>
          <a:xfrm>
            <a:off x="6909555" y="6077705"/>
            <a:ext cx="710445" cy="106659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화살표: 왼쪽으로 구부러짐 1">
            <a:extLst>
              <a:ext uri="{FF2B5EF4-FFF2-40B4-BE49-F238E27FC236}">
                <a16:creationId xmlns:a16="http://schemas.microsoft.com/office/drawing/2014/main" id="{D6A5ADAF-A8CD-407D-8404-CFC84832B02F}"/>
              </a:ext>
            </a:extLst>
          </p:cNvPr>
          <p:cNvSpPr/>
          <p:nvPr/>
        </p:nvSpPr>
        <p:spPr>
          <a:xfrm>
            <a:off x="8384397" y="3389168"/>
            <a:ext cx="581416" cy="1277092"/>
          </a:xfrm>
          <a:prstGeom prst="curvedLef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8CAB2C33-5F83-4085-BB6B-E66D186F49DE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5D4F4DBA-1F27-48E8-AB1F-75AF42B12379}"/>
              </a:ext>
            </a:extLst>
          </p:cNvPr>
          <p:cNvSpPr txBox="1"/>
          <p:nvPr/>
        </p:nvSpPr>
        <p:spPr>
          <a:xfrm>
            <a:off x="762000" y="990600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크롤링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-&gt; csv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파일 출력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081D58-B052-43E7-A595-72D901D52833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62A55B8A-5B54-4BC4-9B3B-C721AC4DAA39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94EA8080-5BF9-4320-A290-7AC23EAF05BD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FA4740FC-35BB-49C8-BE3C-477E840AC0B0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2DF6AC6B-4076-43F6-BBDE-0E93B841F5ED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6EC0045-35F1-410E-B827-92D314D95E2B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BCFE4CC3-72DD-444F-8DEF-9DEE6827F13F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3B47C2DA-FC4C-4067-85F6-544F7E13F35D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D87032-ECF2-4C1E-9581-1E57B46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35455"/>
            <a:ext cx="7924801" cy="3493516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A7D6CDB-4379-4F0C-A4B2-71B60ABA71F0}"/>
              </a:ext>
            </a:extLst>
          </p:cNvPr>
          <p:cNvSpPr txBox="1"/>
          <p:nvPr/>
        </p:nvSpPr>
        <p:spPr>
          <a:xfrm>
            <a:off x="762000" y="5677111"/>
            <a:ext cx="8001000" cy="257467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약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12,616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 행과 </a:t>
            </a:r>
            <a:r>
              <a:rPr lang="en-US" altLang="ko-KR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7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개</a:t>
            </a:r>
            <a:r>
              <a:rPr lang="ko-KR" altLang="en-US" sz="1200" dirty="0">
                <a:latin typeface="나눔바른고딕" panose="020B0603020101020101"/>
                <a:ea typeface="나눔바른고딕" panose="020B0603020101020101"/>
                <a:cs typeface="Malgun Gothic"/>
              </a:rPr>
              <a:t>의 열로 구성하는 </a:t>
            </a:r>
            <a:r>
              <a:rPr lang="ko-KR" altLang="en-US" sz="16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데이터프레임 생성</a:t>
            </a:r>
            <a:endParaRPr lang="ko-KR" altLang="en-US" sz="1200" b="1" dirty="0">
              <a:latin typeface="나눔바른고딕" panose="020B0603020101020101"/>
              <a:ea typeface="나눔바른고딕" panose="020B0603020101020101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510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전처리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endParaRPr>
            </a:p>
          </p:txBody>
        </p:sp>
      </p:grpSp>
      <p:sp>
        <p:nvSpPr>
          <p:cNvPr id="53" name="object 9">
            <a:extLst>
              <a:ext uri="{FF2B5EF4-FFF2-40B4-BE49-F238E27FC236}">
                <a16:creationId xmlns:a16="http://schemas.microsoft.com/office/drawing/2014/main" id="{02CF6920-D61B-4BF8-9933-B5C258F4D341}"/>
              </a:ext>
            </a:extLst>
          </p:cNvPr>
          <p:cNvSpPr txBox="1"/>
          <p:nvPr/>
        </p:nvSpPr>
        <p:spPr>
          <a:xfrm>
            <a:off x="762000" y="990600"/>
            <a:ext cx="7620000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데이터 타입 변경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 err="1">
                <a:latin typeface="나눔바른고딕" panose="020B0603020101020101"/>
                <a:ea typeface="나눔바른고딕" panose="020B0603020101020101"/>
                <a:cs typeface="Malgun Gothic"/>
              </a:rPr>
              <a:t>새로운열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 추가</a:t>
            </a:r>
            <a:r>
              <a:rPr lang="en-US" altLang="ko-KR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, </a:t>
            </a: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중복된 데이터 제거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4BCE73A-8F57-48FA-A553-4A0A580EB1DD}"/>
              </a:ext>
            </a:extLst>
          </p:cNvPr>
          <p:cNvSpPr/>
          <p:nvPr/>
        </p:nvSpPr>
        <p:spPr>
          <a:xfrm>
            <a:off x="4268388" y="2286396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96DD06D8-C810-48C1-803B-990EBA92E3A8}"/>
              </a:ext>
            </a:extLst>
          </p:cNvPr>
          <p:cNvSpPr txBox="1"/>
          <p:nvPr/>
        </p:nvSpPr>
        <p:spPr>
          <a:xfrm>
            <a:off x="762000" y="4014079"/>
            <a:ext cx="4426048" cy="380578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dirty="0">
                <a:latin typeface="나눔바른고딕" panose="020B0603020101020101"/>
                <a:ea typeface="나눔바른고딕" panose="020B0603020101020101"/>
                <a:cs typeface="Malgun Gothic"/>
              </a:rPr>
              <a:t>특수문자 제거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F5EB0BA-A7AF-4F52-BAB7-28EC96FE9640}"/>
              </a:ext>
            </a:extLst>
          </p:cNvPr>
          <p:cNvSpPr/>
          <p:nvPr/>
        </p:nvSpPr>
        <p:spPr>
          <a:xfrm>
            <a:off x="4268388" y="5243753"/>
            <a:ext cx="453976" cy="304800"/>
          </a:xfrm>
          <a:prstGeom prst="rightArrow">
            <a:avLst/>
          </a:prstGeom>
          <a:solidFill>
            <a:srgbClr val="DB4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894C2C-4A3A-49E1-9E3A-787B540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0" y="4696306"/>
            <a:ext cx="3179670" cy="1402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8A212C-5FB1-4A8D-9E93-39C09933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53" y="4691812"/>
            <a:ext cx="3264316" cy="13166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AF2FA2-34E0-4293-B6EE-3A5A6E2C30FC}"/>
              </a:ext>
            </a:extLst>
          </p:cNvPr>
          <p:cNvSpPr/>
          <p:nvPr/>
        </p:nvSpPr>
        <p:spPr>
          <a:xfrm>
            <a:off x="761999" y="4696306"/>
            <a:ext cx="3200401" cy="139969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BC8FDC-A5F3-4409-BB5E-85EA5AB6D82D}"/>
              </a:ext>
            </a:extLst>
          </p:cNvPr>
          <p:cNvSpPr/>
          <p:nvPr/>
        </p:nvSpPr>
        <p:spPr>
          <a:xfrm>
            <a:off x="761999" y="6096000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4C1F56-4C91-4A81-8F01-0338CB0916CC}"/>
              </a:ext>
            </a:extLst>
          </p:cNvPr>
          <p:cNvSpPr/>
          <p:nvPr/>
        </p:nvSpPr>
        <p:spPr>
          <a:xfrm>
            <a:off x="5028352" y="6095999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D426F4-E86A-4184-9D6D-BF68AE8A820E}"/>
              </a:ext>
            </a:extLst>
          </p:cNvPr>
          <p:cNvSpPr/>
          <p:nvPr/>
        </p:nvSpPr>
        <p:spPr>
          <a:xfrm>
            <a:off x="5028351" y="4691812"/>
            <a:ext cx="3264316" cy="14070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BF44FB-63D6-494B-A4E6-89EBE333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70" y="1672827"/>
            <a:ext cx="3134832" cy="1515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C57823-28F9-437A-BC0F-89A71292F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92" y="1672827"/>
            <a:ext cx="3264316" cy="154782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2AD69F-F3FD-4AA0-84E8-FDFC6336C355}"/>
              </a:ext>
            </a:extLst>
          </p:cNvPr>
          <p:cNvSpPr/>
          <p:nvPr/>
        </p:nvSpPr>
        <p:spPr>
          <a:xfrm>
            <a:off x="761999" y="1672827"/>
            <a:ext cx="3200401" cy="15159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CEBD11-7790-4723-B38A-F523DF811E01}"/>
              </a:ext>
            </a:extLst>
          </p:cNvPr>
          <p:cNvSpPr/>
          <p:nvPr/>
        </p:nvSpPr>
        <p:spPr>
          <a:xfrm>
            <a:off x="5025392" y="1672827"/>
            <a:ext cx="3264316" cy="15478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F4F7CC-E2FA-497E-96B7-608BAB505320}"/>
              </a:ext>
            </a:extLst>
          </p:cNvPr>
          <p:cNvSpPr/>
          <p:nvPr/>
        </p:nvSpPr>
        <p:spPr>
          <a:xfrm>
            <a:off x="761999" y="3188395"/>
            <a:ext cx="3200401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before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E4DD92-5DC1-4F47-AB34-9A85102A8257}"/>
              </a:ext>
            </a:extLst>
          </p:cNvPr>
          <p:cNvSpPr/>
          <p:nvPr/>
        </p:nvSpPr>
        <p:spPr>
          <a:xfrm>
            <a:off x="5028352" y="3188394"/>
            <a:ext cx="3264315" cy="3045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018030" algn="l"/>
                <a:tab pos="231394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/>
                <a:cs typeface="Malgun Gothic"/>
              </a:rPr>
              <a:t>after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BC9353-D6D0-46AA-9719-94D7697185C5}"/>
              </a:ext>
            </a:extLst>
          </p:cNvPr>
          <p:cNvSpPr/>
          <p:nvPr/>
        </p:nvSpPr>
        <p:spPr>
          <a:xfrm>
            <a:off x="6019800" y="2358631"/>
            <a:ext cx="430467" cy="888454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E17700-4372-40D4-8C1C-F63F464007A9}"/>
              </a:ext>
            </a:extLst>
          </p:cNvPr>
          <p:cNvSpPr/>
          <p:nvPr/>
        </p:nvSpPr>
        <p:spPr>
          <a:xfrm>
            <a:off x="5188048" y="3067289"/>
            <a:ext cx="810670" cy="151865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0D783E-4190-4BD8-B56B-B27F89A582BE}"/>
              </a:ext>
            </a:extLst>
          </p:cNvPr>
          <p:cNvSpPr/>
          <p:nvPr/>
        </p:nvSpPr>
        <p:spPr>
          <a:xfrm>
            <a:off x="6096000" y="1676218"/>
            <a:ext cx="762000" cy="161248"/>
          </a:xfrm>
          <a:prstGeom prst="rect">
            <a:avLst/>
          </a:prstGeom>
          <a:solidFill>
            <a:srgbClr val="D2218B">
              <a:alpha val="30000"/>
            </a:srgbClr>
          </a:solidFill>
          <a:ln w="19050">
            <a:solidFill>
              <a:srgbClr val="D22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27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41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AAB742B8-1006-1E43-87E8-DB5E6779C263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7DC34A5-729A-4B33-9262-7953557245B1}"/>
              </a:ext>
            </a:extLst>
          </p:cNvPr>
          <p:cNvSpPr/>
          <p:nvPr/>
        </p:nvSpPr>
        <p:spPr>
          <a:xfrm>
            <a:off x="0" y="12094"/>
            <a:ext cx="9144000" cy="446276"/>
          </a:xfrm>
          <a:custGeom>
            <a:avLst/>
            <a:gdLst/>
            <a:ahLst/>
            <a:cxnLst/>
            <a:rect l="l" t="t" r="r" b="b"/>
            <a:pathLst>
              <a:path w="9906000" h="396240">
                <a:moveTo>
                  <a:pt x="0" y="396239"/>
                </a:moveTo>
                <a:lnTo>
                  <a:pt x="9905746" y="396239"/>
                </a:lnTo>
                <a:lnTo>
                  <a:pt x="9905746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3C9AEC-4B95-4D66-9C4B-6DBEE41F81D1}"/>
              </a:ext>
            </a:extLst>
          </p:cNvPr>
          <p:cNvGrpSpPr/>
          <p:nvPr/>
        </p:nvGrpSpPr>
        <p:grpSpPr>
          <a:xfrm>
            <a:off x="2209800" y="152400"/>
            <a:ext cx="6702900" cy="182101"/>
            <a:chOff x="3918231" y="138288"/>
            <a:chExt cx="5351932" cy="182101"/>
          </a:xfrm>
        </p:grpSpPr>
        <p:sp>
          <p:nvSpPr>
            <p:cNvPr id="44" name="object 3">
              <a:extLst>
                <a:ext uri="{FF2B5EF4-FFF2-40B4-BE49-F238E27FC236}">
                  <a16:creationId xmlns:a16="http://schemas.microsoft.com/office/drawing/2014/main" id="{DD2B9118-6897-45C0-ADBC-B02A205A1BFC}"/>
                </a:ext>
              </a:extLst>
            </p:cNvPr>
            <p:cNvSpPr txBox="1"/>
            <p:nvPr/>
          </p:nvSpPr>
          <p:spPr>
            <a:xfrm>
              <a:off x="6960326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데이터분석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EDF4A1F6-6AA2-4219-A31C-4944D5133435}"/>
                </a:ext>
              </a:extLst>
            </p:cNvPr>
            <p:cNvSpPr txBox="1"/>
            <p:nvPr/>
          </p:nvSpPr>
          <p:spPr>
            <a:xfrm>
              <a:off x="7690429" y="138288"/>
              <a:ext cx="697525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데이터시각화</a:t>
              </a:r>
              <a:endParaRPr sz="11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A0CB3B-4FB9-4691-8BD4-E4FC0EC264FC}"/>
                </a:ext>
              </a:extLst>
            </p:cNvPr>
            <p:cNvSpPr txBox="1"/>
            <p:nvPr/>
          </p:nvSpPr>
          <p:spPr>
            <a:xfrm>
              <a:off x="6047698" y="138288"/>
              <a:ext cx="819209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전처리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0923DE8D-2931-493E-89EF-92E5E5D0D608}"/>
                </a:ext>
              </a:extLst>
            </p:cNvPr>
            <p:cNvSpPr txBox="1"/>
            <p:nvPr/>
          </p:nvSpPr>
          <p:spPr>
            <a:xfrm>
              <a:off x="5317595" y="138288"/>
              <a:ext cx="59619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데이터수집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341C3B77-D648-4072-832D-6D03DAED031F}"/>
                </a:ext>
              </a:extLst>
            </p:cNvPr>
            <p:cNvSpPr txBox="1"/>
            <p:nvPr/>
          </p:nvSpPr>
          <p:spPr>
            <a:xfrm>
              <a:off x="8448797" y="138288"/>
              <a:ext cx="821366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개발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분석 후기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B2F5918E-4D9F-4449-B936-111A4CD070BC}"/>
                </a:ext>
              </a:extLst>
            </p:cNvPr>
            <p:cNvSpPr txBox="1"/>
            <p:nvPr/>
          </p:nvSpPr>
          <p:spPr>
            <a:xfrm>
              <a:off x="4404966" y="138288"/>
              <a:ext cx="88005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팀 역할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일정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EA787180-488D-4139-9171-86F587252EDE}"/>
                </a:ext>
              </a:extLst>
            </p:cNvPr>
            <p:cNvSpPr txBox="1"/>
            <p:nvPr/>
          </p:nvSpPr>
          <p:spPr>
            <a:xfrm>
              <a:off x="3918231" y="138288"/>
              <a:ext cx="507090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2018030" algn="l"/>
                  <a:tab pos="2313940" algn="l"/>
                </a:tabLst>
              </a:pP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rPr>
                <a:t>주제선정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83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2991</TotalTime>
  <Words>392</Words>
  <Application>Microsoft Office PowerPoint</Application>
  <PresentationFormat>화면 슬라이드 쇼(4:3)</PresentationFormat>
  <Paragraphs>128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 Sans CJK JP Regular</vt:lpstr>
      <vt:lpstr>나눔바른고딕</vt:lpstr>
      <vt:lpstr>맑은 고딕</vt:lpstr>
      <vt:lpstr>Arial</vt:lpstr>
      <vt:lpstr>Calibri</vt:lpstr>
      <vt:lpstr>Wingdings</vt:lpstr>
      <vt:lpstr>Office Theme</vt:lpstr>
      <vt:lpstr>네이버 검색량을 통해 확인하는 인스타그램 광고 효과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Hyemi Jung</dc:creator>
  <cp:lastModifiedBy>A1538</cp:lastModifiedBy>
  <cp:revision>577</cp:revision>
  <cp:lastPrinted>2018-08-09T05:19:48Z</cp:lastPrinted>
  <dcterms:created xsi:type="dcterms:W3CDTF">2018-07-31T06:29:06Z</dcterms:created>
  <dcterms:modified xsi:type="dcterms:W3CDTF">2021-03-22T13:31:04Z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2018-07-31T00:00:00Z</vt:filetime>
  </property>
</Properties>
</file>